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156A-3FD9-3B55-9FC0-1452D22D4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7BE48A-CAFA-650C-8E11-945A2EE4C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A008A40-6131-B91F-0238-766754E6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49B4C9F-7135-5046-D8D1-8E1A666B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77E9769-CA49-5021-612A-9A352541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77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19A45-2C24-D0F8-CFF9-BFC61345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91111FD-71AC-8BE3-DF5B-A86E19E1E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ABAB4F-BB98-D652-6248-3002417D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125567F-C080-99FA-F0B6-425EA48C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E9191F-31A0-4B00-D2BC-6E4D31AD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450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2C1CCE-2EC5-077E-ADCD-0694D4DC6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8D75ACB-CF05-0CBA-F20D-3BE58EE52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991028-72BA-0C5C-CAD9-8ADC10F8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2BF76F4-678F-ECD8-D74B-91348D9B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58D5CC0-3B4A-12D4-8678-CF071685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03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F7C95-122B-6C04-BA47-41FB7141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AB39256-1C38-ED2B-6062-BD0EA44A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E817991-7E78-6FDF-8F02-E0AB2786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5D293F2-5D34-B6DA-9FA3-821561BD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CC7577E-CCAA-3851-7E19-348E7D3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716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5599C-BA71-2F69-FABA-146C3EA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73D6750-C582-CFD1-8547-24CBC7652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21BBCD7-1F79-4F23-BD9F-AE183902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39B7131-80FB-244D-A2AE-1B154B25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39985D-9657-42AB-734E-1BAFD015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67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15809-B4A6-A718-1950-6F33855E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057205-B518-B7AB-28FD-A370C7F20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16A4C85-45FA-2399-92ED-21BCDFC86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E2C26D6-7F02-C59C-A5DB-F24B3B3F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A8E0C0A-2A8A-392F-AB31-FC98691E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2877EB2-236F-2B5F-097C-82EB0B6B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59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34E29-E547-8116-0B74-B787A86B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1AFD1F0-FED8-31BA-4636-77207C6B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6146BC6-844D-F351-77DB-49D6B6565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CE0F923-997D-80C5-9AB9-EB10855AA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D910848-BA47-CA7B-E72D-825327A76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BCEDE02-6F94-DCBD-E7D7-94648D5C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0CE391B-A37C-937E-6AF7-81430280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40DDF33-2F28-3C4F-DEAA-F99B76F1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089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D3E6C-AC35-7E2B-6E1D-CAD39DD4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94E9643-25DC-E4A5-12FF-5C4E7296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083ECD3-715B-B03A-EA9F-B991E48E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A864DAA-095E-8B95-9C1C-17F71CA6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39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9840FB9-D639-877B-26FF-F2C5FCCD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50CA0C1-D279-CFD0-0E84-D085DDBE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A399DD4-039A-7FA9-1147-816AB925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08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3546F-6E47-D317-0B96-2282EB1C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961967B-1442-51B9-D37D-EC45F55E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A9912BC-D6C3-123D-26A2-94E64C0FB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732744-2F12-B4C8-BEC4-68163770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8F8C8C0-BBE4-204A-51A8-DBE29573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D56FBBA-54AD-5906-0ADA-5D81AFDE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86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C30B7-2ECC-C622-CBD6-378C51DF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37B508B-BD7B-5FCC-DDAD-E2A1AD0BD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9055681-FD2E-73BC-8FA9-B834C2EB7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218190F-B450-F1CC-D2D8-0473F1FE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B9BD545-6F58-94EA-41E4-BE97BA67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DD9A1AB-0047-8131-4EAC-6811EBC2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00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42E629F-B742-15D8-8EDB-11F5B5EA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66AF0CF-8DCA-1559-B500-117F93B43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600566C-BEA7-BB8C-6FDB-207AFC457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7BE5DA-019B-7273-AE45-D8EF4270F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0AAB45-7073-366B-CD06-86CB21B43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993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Habitação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Short </a:t>
            </a: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Rentals</a:t>
            </a:r>
            <a:endParaRPr lang="pt-PT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8C64F84-75E5-AB19-8C5A-701F1E28CA76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F5199DD-D369-DBD6-3280-5AA57E46D990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9674D1-867E-3BBE-D640-7EDB0DE4F926}"/>
              </a:ext>
            </a:extLst>
          </p:cNvPr>
          <p:cNvSpPr txBox="1"/>
          <p:nvPr/>
        </p:nvSpPr>
        <p:spPr>
          <a:xfrm>
            <a:off x="0" y="6646331"/>
            <a:ext cx="709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dirty="0"/>
              <a:t>Versão 1.03</a:t>
            </a:r>
          </a:p>
        </p:txBody>
      </p:sp>
    </p:spTree>
    <p:extLst>
      <p:ext uri="{BB962C8B-B14F-4D97-AF65-F5344CB8AC3E}">
        <p14:creationId xmlns:p14="http://schemas.microsoft.com/office/powerpoint/2010/main" val="18146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CEAL –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Extraordinary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13324" y="6015389"/>
            <a:ext cx="37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</a:t>
            </a:r>
            <a:r>
              <a:rPr lang="pt-PT" dirty="0" err="1">
                <a:solidFill>
                  <a:schemeClr val="accent2"/>
                </a:solidFill>
              </a:rPr>
              <a:t>September</a:t>
            </a:r>
            <a:r>
              <a:rPr lang="pt-PT" dirty="0">
                <a:solidFill>
                  <a:schemeClr val="accent2"/>
                </a:solidFill>
              </a:rPr>
              <a:t>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Short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56EAB8-0805-B90E-F0B6-8EEC12A5341D}"/>
              </a:ext>
            </a:extLst>
          </p:cNvPr>
          <p:cNvSpPr txBox="1"/>
          <p:nvPr/>
        </p:nvSpPr>
        <p:spPr>
          <a:xfrm>
            <a:off x="167951" y="783187"/>
            <a:ext cx="806164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meters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City’s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RevPAR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2023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density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zones (White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AL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forecasted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touristic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zones CEAL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40€ per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meter in 2023,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2024.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touristic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zones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30€ per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meter, in 2024,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2024.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fulfill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obligation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aren’t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detached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houses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“Quartos”,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Fiscal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Residence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120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nights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2024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AL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2023.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avoiding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pay CEAL.</a:t>
            </a:r>
          </a:p>
          <a:p>
            <a:pPr algn="just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m mapa&#10;&#10;Descrição gerada automaticamente">
            <a:extLst>
              <a:ext uri="{FF2B5EF4-FFF2-40B4-BE49-F238E27FC236}">
                <a16:creationId xmlns:a16="http://schemas.microsoft.com/office/drawing/2014/main" id="{6DA25737-1079-5FC7-5800-155E4B8F3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46" y="935034"/>
            <a:ext cx="3593003" cy="45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4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 –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endParaRPr lang="pt-P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94852A1-3A00-6AD4-6BF1-F97AB3A58722}"/>
              </a:ext>
            </a:extLst>
          </p:cNvPr>
          <p:cNvSpPr txBox="1"/>
          <p:nvPr/>
        </p:nvSpPr>
        <p:spPr>
          <a:xfrm>
            <a:off x="238124" y="920621"/>
            <a:ext cx="68960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AL (no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modality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pay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IMI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Ageing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Coefficient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isn’t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Valor Patrimonial Tributário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pay IMI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Ageing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Coefficients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Exemple 1 – 35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IMI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300€ in 2023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ageing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coeficiente = 0,75)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pay 400€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Exemple 2 – 70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IMI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200€ in 2023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ageing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coeficiente = 0,40)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pay 500€ in 2024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IMI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 descr="Uma imagem com texto, captura de ecrã, Tipo de letra, número&#10;&#10;Descrição gerada automaticamente">
            <a:extLst>
              <a:ext uri="{FF2B5EF4-FFF2-40B4-BE49-F238E27FC236}">
                <a16:creationId xmlns:a16="http://schemas.microsoft.com/office/drawing/2014/main" id="{E1BB1354-6BF2-78FB-92E5-321BDB264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82" y="2143115"/>
            <a:ext cx="4740894" cy="2279509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20C4C1-71AC-4C56-341F-82B83F6EA24C}"/>
              </a:ext>
            </a:extLst>
          </p:cNvPr>
          <p:cNvSpPr txBox="1"/>
          <p:nvPr/>
        </p:nvSpPr>
        <p:spPr>
          <a:xfrm>
            <a:off x="913324" y="6015389"/>
            <a:ext cx="37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</a:t>
            </a:r>
            <a:r>
              <a:rPr lang="pt-PT" dirty="0" err="1">
                <a:solidFill>
                  <a:schemeClr val="accent2"/>
                </a:solidFill>
              </a:rPr>
              <a:t>September</a:t>
            </a:r>
            <a:r>
              <a:rPr lang="pt-PT" dirty="0">
                <a:solidFill>
                  <a:schemeClr val="accent2"/>
                </a:solidFill>
              </a:rPr>
              <a:t> 2023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308CB70-BF20-F744-6626-133D00AD48FA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Short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0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 –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endParaRPr lang="pt-P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59C64588-86FF-F30E-0B63-FB63C31BDC0A}"/>
              </a:ext>
            </a:extLst>
          </p:cNvPr>
          <p:cNvSpPr txBox="1"/>
          <p:nvPr/>
        </p:nvSpPr>
        <p:spPr>
          <a:xfrm>
            <a:off x="105419" y="983198"/>
            <a:ext cx="61526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Apartamento / Moradia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Área de Contenção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Contention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Zones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Lisbon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; Porto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Bonfim ; Ericeira)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IRS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coefficient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grows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0,35 to 0,50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coefficient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profit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forecast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forecasted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profit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35%,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50%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 gross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20.000€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adding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7.000€ to IRS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10.000€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IRS rate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ammount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2023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2024.</a:t>
            </a:r>
          </a:p>
          <a:p>
            <a:pPr algn="just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513BF48-D0B1-48E0-A940-A3BEA929F291}"/>
              </a:ext>
            </a:extLst>
          </p:cNvPr>
          <p:cNvSpPr txBox="1"/>
          <p:nvPr/>
        </p:nvSpPr>
        <p:spPr>
          <a:xfrm>
            <a:off x="913324" y="6015389"/>
            <a:ext cx="37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</a:t>
            </a:r>
            <a:r>
              <a:rPr lang="pt-PT" dirty="0" err="1">
                <a:solidFill>
                  <a:schemeClr val="accent2"/>
                </a:solidFill>
              </a:rPr>
              <a:t>September</a:t>
            </a:r>
            <a:r>
              <a:rPr lang="pt-PT" dirty="0">
                <a:solidFill>
                  <a:schemeClr val="accent2"/>
                </a:solidFill>
              </a:rPr>
              <a:t> 2023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42D8C51-E5B8-427B-1E9D-B478FA9501DD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Short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5766A13-B302-8DD6-180E-975709114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137" y="935033"/>
            <a:ext cx="5222477" cy="47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0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Cancellation</a:t>
            </a:r>
            <a:endParaRPr lang="pt-P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94852A1-3A00-6AD4-6BF1-F97AB3A58722}"/>
              </a:ext>
            </a:extLst>
          </p:cNvPr>
          <p:cNvSpPr txBox="1"/>
          <p:nvPr/>
        </p:nvSpPr>
        <p:spPr>
          <a:xfrm>
            <a:off x="167951" y="897601"/>
            <a:ext cx="79914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Forbidden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(as Apartamento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Estabelecimento de Hospedagem)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zones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painted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Forbidden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de Contenção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Lisbon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Porto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downtown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Ericeira,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Forbidden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managing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exemple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prove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2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cancelled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won’t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2030,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revaluated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5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 colateral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loan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2023).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maturity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loan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Cancellation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detained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capital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shareholders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Imagem 3" descr="Uma imagem com mapa&#10;&#10;Descrição gerada automaticamente">
            <a:extLst>
              <a:ext uri="{FF2B5EF4-FFF2-40B4-BE49-F238E27FC236}">
                <a16:creationId xmlns:a16="http://schemas.microsoft.com/office/drawing/2014/main" id="{C76B8F46-75BA-7278-61E0-AC8EBA937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46" y="935034"/>
            <a:ext cx="3593003" cy="459862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E7B9F03-9CDF-3923-7E46-3537B647B56B}"/>
              </a:ext>
            </a:extLst>
          </p:cNvPr>
          <p:cNvSpPr txBox="1"/>
          <p:nvPr/>
        </p:nvSpPr>
        <p:spPr>
          <a:xfrm>
            <a:off x="913324" y="6015389"/>
            <a:ext cx="37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</a:t>
            </a:r>
            <a:r>
              <a:rPr lang="pt-PT" dirty="0" err="1">
                <a:solidFill>
                  <a:schemeClr val="accent2"/>
                </a:solidFill>
              </a:rPr>
              <a:t>September</a:t>
            </a:r>
            <a:r>
              <a:rPr lang="pt-PT" dirty="0">
                <a:solidFill>
                  <a:schemeClr val="accent2"/>
                </a:solidFill>
              </a:rPr>
              <a:t> 2023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57C6DE3-BC4F-54CD-BACF-18391308A1CB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Short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6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Condominiuns</a:t>
            </a:r>
            <a:endParaRPr lang="pt-P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94852A1-3A00-6AD4-6BF1-F97AB3A58722}"/>
              </a:ext>
            </a:extLst>
          </p:cNvPr>
          <p:cNvSpPr txBox="1"/>
          <p:nvPr/>
        </p:nvSpPr>
        <p:spPr>
          <a:xfrm>
            <a:off x="281509" y="810657"/>
            <a:ext cx="116289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mandatory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unanimous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prior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Owners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Hall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attendable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2/3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votes (total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Condominium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área) are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enough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aprove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Hall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 60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deadline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adds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possibility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Condominium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30%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a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condominium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m pessoa, vestuário, mobília, mesa&#10;&#10;Descrição gerada automaticamente">
            <a:extLst>
              <a:ext uri="{FF2B5EF4-FFF2-40B4-BE49-F238E27FC236}">
                <a16:creationId xmlns:a16="http://schemas.microsoft.com/office/drawing/2014/main" id="{54AD83AF-8867-C75C-E3C0-318659E2E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147" y="2701999"/>
            <a:ext cx="5479701" cy="308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9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Habitação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Rentals</a:t>
            </a:r>
            <a:endParaRPr lang="pt-PT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8C64F84-75E5-AB19-8C5A-701F1E28CA76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F5199DD-D369-DBD6-3280-5AA57E46D990}"/>
              </a:ext>
            </a:extLst>
          </p:cNvPr>
          <p:cNvSpPr txBox="1"/>
          <p:nvPr/>
        </p:nvSpPr>
        <p:spPr>
          <a:xfrm>
            <a:off x="694052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Long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2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 –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endParaRPr lang="pt-P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56EAB8-0805-B90E-F0B6-8EEC12A5341D}"/>
              </a:ext>
            </a:extLst>
          </p:cNvPr>
          <p:cNvSpPr txBox="1"/>
          <p:nvPr/>
        </p:nvSpPr>
        <p:spPr>
          <a:xfrm>
            <a:off x="126127" y="1274564"/>
            <a:ext cx="782048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taxation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28% to 25%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IRS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reductions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follows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	- 5 to 10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– 15%</a:t>
            </a: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	- 10 to 20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– 10%</a:t>
            </a: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	- More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– 5%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IRS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reductions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won’t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rented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surpasses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in more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50%,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IRS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IRC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profit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companys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exemption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as AL as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2022,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cancelled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31st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2023.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rental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residency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Tenant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 descr="Uma imagem com edifício, Torre de apartamentos, Modelo em escala, casa&#10;&#10;Descrição gerada automaticamente">
            <a:extLst>
              <a:ext uri="{FF2B5EF4-FFF2-40B4-BE49-F238E27FC236}">
                <a16:creationId xmlns:a16="http://schemas.microsoft.com/office/drawing/2014/main" id="{DD3791BC-C2E1-5294-BE3A-70A2051F4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423" y="1730295"/>
            <a:ext cx="3981450" cy="310515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28C70F1F-48D2-29DB-CDE4-3E7D2C1B71D0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AD493EB-09C5-861C-7186-E4B37C4CF8FD}"/>
              </a:ext>
            </a:extLst>
          </p:cNvPr>
          <p:cNvSpPr txBox="1"/>
          <p:nvPr/>
        </p:nvSpPr>
        <p:spPr>
          <a:xfrm>
            <a:off x="694052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Long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7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Gains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exemption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</a:t>
            </a:r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  <a:endParaRPr lang="pt-P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56EAB8-0805-B90E-F0B6-8EEC12A5341D}"/>
              </a:ext>
            </a:extLst>
          </p:cNvPr>
          <p:cNvSpPr txBox="1"/>
          <p:nvPr/>
        </p:nvSpPr>
        <p:spPr>
          <a:xfrm>
            <a:off x="147368" y="1012108"/>
            <a:ext cx="118972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Capial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Gains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propertys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Hall are IRS –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exempt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sale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 Direito de Preferência (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Hall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match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having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purchasing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seller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Heaven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Capital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Gains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exemption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sold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31st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2024,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sale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ammount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repay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Residency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morgage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seller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descendants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- 2%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for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Long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Rental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m Modelo em escala, interior, brinquedo&#10;&#10;Descrição gerada automaticamente">
            <a:extLst>
              <a:ext uri="{FF2B5EF4-FFF2-40B4-BE49-F238E27FC236}">
                <a16:creationId xmlns:a16="http://schemas.microsoft.com/office/drawing/2014/main" id="{A67118F9-D480-75BC-4A57-4759581C2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57" y="3286490"/>
            <a:ext cx="4757483" cy="242419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A5D9F43-C05A-31BC-44EE-8FED892C793C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317FF10-4867-A575-4DF7-3FE67B8DC43C}"/>
              </a:ext>
            </a:extLst>
          </p:cNvPr>
          <p:cNvSpPr txBox="1"/>
          <p:nvPr/>
        </p:nvSpPr>
        <p:spPr>
          <a:xfrm>
            <a:off x="694052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</a:t>
            </a:r>
            <a:r>
              <a:rPr lang="pt-PT" dirty="0" err="1">
                <a:solidFill>
                  <a:srgbClr val="0070C0"/>
                </a:solidFill>
              </a:rPr>
              <a:t>Impact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Long </a:t>
            </a:r>
            <a:r>
              <a:rPr lang="pt-PT" dirty="0" err="1">
                <a:solidFill>
                  <a:srgbClr val="0070C0"/>
                </a:solidFill>
              </a:rPr>
              <a:t>Term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Rentals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7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1111</Words>
  <Application>Microsoft Office PowerPoint</Application>
  <PresentationFormat>Ecrã Panorâmico</PresentationFormat>
  <Paragraphs>92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+ Habitação  Impact on Short Term Rentals</vt:lpstr>
      <vt:lpstr>CEAL – Extraordinary Contribution of AL</vt:lpstr>
      <vt:lpstr>IMI – Property Tax increase</vt:lpstr>
      <vt:lpstr>IRS – Income Tax increase</vt:lpstr>
      <vt:lpstr>New Registry/ Registry Change / Cancellation</vt:lpstr>
      <vt:lpstr>Condominiuns</vt:lpstr>
      <vt:lpstr>+ Habitação  Impact on  Long Term Rentals</vt:lpstr>
      <vt:lpstr>IRS – Income Tax reduction</vt:lpstr>
      <vt:lpstr>Capital Gains exemption / Rent Limits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 Habitação  Impactos no Alojamento Local</dc:title>
  <dc:creator>Luciano Rodrigues</dc:creator>
  <cp:lastModifiedBy>Luciano Rodrigues</cp:lastModifiedBy>
  <cp:revision>9</cp:revision>
  <dcterms:created xsi:type="dcterms:W3CDTF">2023-09-28T00:11:29Z</dcterms:created>
  <dcterms:modified xsi:type="dcterms:W3CDTF">2023-10-03T00:20:22Z</dcterms:modified>
</cp:coreProperties>
</file>