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2E156A-3FD9-3B55-9FC0-1452D22D4A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A7BE48A-CAFA-650C-8E11-945A2EE4CD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DA008A40-6131-B91F-0238-766754E67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82BD0-C540-485B-A426-099A769AA474}" type="datetimeFigureOut">
              <a:rPr lang="pt-PT" smtClean="0"/>
              <a:t>03/10/2023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E49B4C9F-7135-5046-D8D1-8E1A666BB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977E9769-CA49-5021-612A-9A352541B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A1DE3-0CB8-4999-AC90-0862583EB6B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07775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519A45-2C24-D0F8-CFF9-BFC613453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F91111FD-71AC-8BE3-DF5B-A86E19E1E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A3ABAB4F-BB98-D652-6248-3002417DC2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82BD0-C540-485B-A426-099A769AA474}" type="datetimeFigureOut">
              <a:rPr lang="pt-PT" smtClean="0"/>
              <a:t>03/10/2023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A125567F-C080-99FA-F0B6-425EA48CDE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4BE9191F-31A0-4B00-D2BC-6E4D31AD1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A1DE3-0CB8-4999-AC90-0862583EB6B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64504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62C1CCE-2EC5-077E-ADCD-0694D4DC62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58D75ACB-CF05-0CBA-F20D-3BE58EE52C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3B991028-72BA-0C5C-CAD9-8ADC10F8A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82BD0-C540-485B-A426-099A769AA474}" type="datetimeFigureOut">
              <a:rPr lang="pt-PT" smtClean="0"/>
              <a:t>03/10/2023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A2BF76F4-678F-ECD8-D74B-91348D9B7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B58D5CC0-3B4A-12D4-8678-CF0716858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A1DE3-0CB8-4999-AC90-0862583EB6B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40304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CF7C95-122B-6C04-BA47-41FB71411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FAB39256-1C38-ED2B-6062-BD0EA44A5A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EE817991-7E78-6FDF-8F02-E0AB2786B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82BD0-C540-485B-A426-099A769AA474}" type="datetimeFigureOut">
              <a:rPr lang="pt-PT" smtClean="0"/>
              <a:t>03/10/2023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15D293F2-5D34-B6DA-9FA3-821561BD5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3CC7577E-CCAA-3851-7E19-348E7D3D9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A1DE3-0CB8-4999-AC90-0862583EB6B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27167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85599C-BA71-2F69-FABA-146C3EA42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173D6750-C582-CFD1-8547-24CBC7652F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A21BBCD7-1F79-4F23-BD9F-AE18390293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82BD0-C540-485B-A426-099A769AA474}" type="datetimeFigureOut">
              <a:rPr lang="pt-PT" smtClean="0"/>
              <a:t>03/10/2023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D39B7131-80FB-244D-A2AE-1B154B25A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4539985D-9657-42AB-734E-1BAFD0152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A1DE3-0CB8-4999-AC90-0862583EB6B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66752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115809-B4A6-A718-1950-6F33855EC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1D057205-B518-B7AB-28FD-A370C7F200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A16A4C85-45FA-2399-92ED-21BCDFC86C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0E2C26D6-7F02-C59C-A5DB-F24B3B3FB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82BD0-C540-485B-A426-099A769AA474}" type="datetimeFigureOut">
              <a:rPr lang="pt-PT" smtClean="0"/>
              <a:t>03/10/2023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6A8E0C0A-2A8A-392F-AB31-FC98691E43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B2877EB2-236F-2B5F-097C-82EB0B6B3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A1DE3-0CB8-4999-AC90-0862583EB6B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55945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E34E29-E547-8116-0B74-B787A86B8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61AFD1F0-FED8-31BA-4636-77207C6B08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E6146BC6-844D-F351-77DB-49D6B65652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5CE0F923-997D-80C5-9AB9-EB10855AA9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AD910848-BA47-CA7B-E72D-825327A76C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id="{2BCEDE02-6F94-DCBD-E7D7-94648D5CB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82BD0-C540-485B-A426-099A769AA474}" type="datetimeFigureOut">
              <a:rPr lang="pt-PT" smtClean="0"/>
              <a:t>03/10/2023</a:t>
            </a:fld>
            <a:endParaRPr lang="pt-PT"/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id="{10CE391B-A37C-937E-6AF7-81430280C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id="{240DDF33-2F28-3C4F-DEAA-F99B76F13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A1DE3-0CB8-4999-AC90-0862583EB6B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20898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8D3E6C-AC35-7E2B-6E1D-CAD39DD45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794E9643-25DC-E4A5-12FF-5C4E72967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82BD0-C540-485B-A426-099A769AA474}" type="datetimeFigureOut">
              <a:rPr lang="pt-PT" smtClean="0"/>
              <a:t>03/10/2023</a:t>
            </a:fld>
            <a:endParaRPr lang="pt-PT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C083ECD3-715B-B03A-EA9F-B991E48E9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1A864DAA-095E-8B95-9C1C-17F71CA63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A1DE3-0CB8-4999-AC90-0862583EB6B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03909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id="{69840FB9-D639-877B-26FF-F2C5FCCD1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82BD0-C540-485B-A426-099A769AA474}" type="datetimeFigureOut">
              <a:rPr lang="pt-PT" smtClean="0"/>
              <a:t>03/10/2023</a:t>
            </a:fld>
            <a:endParaRPr lang="pt-PT"/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id="{050CA0C1-D279-CFD0-0E84-D085DDBE6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DA399DD4-039A-7FA9-1147-816AB925C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A1DE3-0CB8-4999-AC90-0862583EB6B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60816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A3546F-6E47-D317-0B96-2282EB1C7E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1961967B-1442-51B9-D37D-EC45F55E47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AA9912BC-D6C3-123D-26A2-94E64C0FB7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6E732744-2F12-B4C8-BEC4-681637709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82BD0-C540-485B-A426-099A769AA474}" type="datetimeFigureOut">
              <a:rPr lang="pt-PT" smtClean="0"/>
              <a:t>03/10/2023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E8F8C8C0-BBE4-204A-51A8-DBE295734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ED56FBBA-54AD-5906-0ADA-5D81AFDE7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A1DE3-0CB8-4999-AC90-0862583EB6B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1863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DC30B7-2ECC-C622-CBD6-378C51DFA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id="{937B508B-BD7B-5FCC-DDAD-E2A1AD0BDE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79055681-FD2E-73BC-8FA9-B834C2EB76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5218190F-B450-F1CC-D2D8-0473F1FE5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82BD0-C540-485B-A426-099A769AA474}" type="datetimeFigureOut">
              <a:rPr lang="pt-PT" smtClean="0"/>
              <a:t>03/10/2023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BB9BD545-6F58-94EA-41E4-BE97BA67C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FDD9A1AB-0047-8131-4EAC-6811EBC2C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A1DE3-0CB8-4999-AC90-0862583EB6B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75006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id="{A42E629F-B742-15D8-8EDB-11F5B5EA21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266AF0CF-8DCA-1559-B500-117F93B43B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4600566C-BEA7-BB8C-6FDB-207AFC457C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582BD0-C540-485B-A426-099A769AA474}" type="datetimeFigureOut">
              <a:rPr lang="pt-PT" smtClean="0"/>
              <a:t>03/10/2023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BA7BE5DA-019B-7273-AE45-D8EF4270FB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AD0AAB45-7073-366B-CD06-86CB21B436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A1DE3-0CB8-4999-AC90-0862583EB6B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59933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2920CF-8B3F-2FFE-4B29-E65C1342EB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pt-PT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Habitação</a:t>
            </a:r>
            <a:br>
              <a:rPr lang="pt-PT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PT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PT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</a:t>
            </a:r>
            <a:r>
              <a:rPr lang="pt-PT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lang="pt-PT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Short </a:t>
            </a:r>
            <a:r>
              <a:rPr lang="pt-PT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</a:t>
            </a:r>
            <a:r>
              <a:rPr lang="pt-PT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Rentals</a:t>
            </a:r>
            <a:endParaRPr lang="pt-PT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agem 6" descr="Uma imagem com Tipo de letra, Gráficos, texto, design gráfico&#10;&#10;Descrição gerada automaticamente">
            <a:extLst>
              <a:ext uri="{FF2B5EF4-FFF2-40B4-BE49-F238E27FC236}">
                <a16:creationId xmlns:a16="http://schemas.microsoft.com/office/drawing/2014/main" id="{2B5CE035-3BFA-FB7F-E550-D36C6FCC0A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4122" y="5830542"/>
            <a:ext cx="3467877" cy="923511"/>
          </a:xfrm>
          <a:prstGeom prst="rect">
            <a:avLst/>
          </a:prstGeom>
        </p:spPr>
      </p:pic>
      <p:cxnSp>
        <p:nvCxnSpPr>
          <p:cNvPr id="15" name="Conexão reta 14">
            <a:extLst>
              <a:ext uri="{FF2B5EF4-FFF2-40B4-BE49-F238E27FC236}">
                <a16:creationId xmlns:a16="http://schemas.microsoft.com/office/drawing/2014/main" id="{D9928C7B-2DAC-286C-FA6F-C5F2A7EE2DBD}"/>
              </a:ext>
            </a:extLst>
          </p:cNvPr>
          <p:cNvCxnSpPr>
            <a:cxnSpLocks/>
          </p:cNvCxnSpPr>
          <p:nvPr/>
        </p:nvCxnSpPr>
        <p:spPr>
          <a:xfrm>
            <a:off x="0" y="5922965"/>
            <a:ext cx="121919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88C64F84-75E5-AB19-8C5A-701F1E28CA76}"/>
              </a:ext>
            </a:extLst>
          </p:cNvPr>
          <p:cNvSpPr txBox="1"/>
          <p:nvPr/>
        </p:nvSpPr>
        <p:spPr>
          <a:xfrm>
            <a:off x="993711" y="6015389"/>
            <a:ext cx="3624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>
                <a:solidFill>
                  <a:schemeClr val="accent2"/>
                </a:solidFill>
              </a:rPr>
              <a:t>Luciano Rodrigues – Setembro 2023</a:t>
            </a: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AF5199DD-D369-DBD6-3280-5AA57E46D990}"/>
              </a:ext>
            </a:extLst>
          </p:cNvPr>
          <p:cNvSpPr txBox="1"/>
          <p:nvPr/>
        </p:nvSpPr>
        <p:spPr>
          <a:xfrm>
            <a:off x="643811" y="6384721"/>
            <a:ext cx="5075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>
                <a:solidFill>
                  <a:srgbClr val="0070C0"/>
                </a:solidFill>
              </a:rPr>
              <a:t>+ Habitação – Impactos no Alojamento Local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4D9674D1-867E-3BBE-D640-7EDB0DE4F926}"/>
              </a:ext>
            </a:extLst>
          </p:cNvPr>
          <p:cNvSpPr txBox="1"/>
          <p:nvPr/>
        </p:nvSpPr>
        <p:spPr>
          <a:xfrm>
            <a:off x="0" y="6646331"/>
            <a:ext cx="70912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800" dirty="0"/>
              <a:t>Versão 1.03</a:t>
            </a:r>
          </a:p>
        </p:txBody>
      </p:sp>
    </p:spTree>
    <p:extLst>
      <p:ext uri="{BB962C8B-B14F-4D97-AF65-F5344CB8AC3E}">
        <p14:creationId xmlns:p14="http://schemas.microsoft.com/office/powerpoint/2010/main" val="181464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2920CF-8B3F-2FFE-4B29-E65C1342EB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" y="0"/>
            <a:ext cx="12191999" cy="642776"/>
          </a:xfrm>
        </p:spPr>
        <p:txBody>
          <a:bodyPr>
            <a:normAutofit/>
          </a:bodyPr>
          <a:lstStyle/>
          <a:p>
            <a:r>
              <a:rPr lang="pt-PT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CEAL – </a:t>
            </a:r>
            <a:r>
              <a:rPr lang="pt-PT" sz="36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Extraordinary</a:t>
            </a:r>
            <a:r>
              <a:rPr lang="pt-PT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36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Contribution</a:t>
            </a:r>
            <a:r>
              <a:rPr lang="pt-PT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36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PT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AL</a:t>
            </a:r>
          </a:p>
        </p:txBody>
      </p:sp>
      <p:pic>
        <p:nvPicPr>
          <p:cNvPr id="7" name="Imagem 6" descr="Uma imagem com Tipo de letra, Gráficos, texto, design gráfico&#10;&#10;Descrição gerada automaticamente">
            <a:extLst>
              <a:ext uri="{FF2B5EF4-FFF2-40B4-BE49-F238E27FC236}">
                <a16:creationId xmlns:a16="http://schemas.microsoft.com/office/drawing/2014/main" id="{2B5CE035-3BFA-FB7F-E550-D36C6FCC0A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4122" y="5830542"/>
            <a:ext cx="3467877" cy="923511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B6CB0E87-D14E-5778-0E4E-049E220DE1C2}"/>
              </a:ext>
            </a:extLst>
          </p:cNvPr>
          <p:cNvSpPr txBox="1"/>
          <p:nvPr/>
        </p:nvSpPr>
        <p:spPr>
          <a:xfrm>
            <a:off x="913324" y="6015389"/>
            <a:ext cx="3718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>
                <a:solidFill>
                  <a:schemeClr val="accent2"/>
                </a:solidFill>
              </a:rPr>
              <a:t>Luciano Rodrigues – </a:t>
            </a:r>
            <a:r>
              <a:rPr lang="pt-PT" dirty="0" err="1">
                <a:solidFill>
                  <a:schemeClr val="accent2"/>
                </a:solidFill>
              </a:rPr>
              <a:t>September</a:t>
            </a:r>
            <a:r>
              <a:rPr lang="pt-PT" dirty="0">
                <a:solidFill>
                  <a:schemeClr val="accent2"/>
                </a:solidFill>
              </a:rPr>
              <a:t> 2023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8FA4C52F-0C43-29CF-C728-13E30D418957}"/>
              </a:ext>
            </a:extLst>
          </p:cNvPr>
          <p:cNvSpPr txBox="1"/>
          <p:nvPr/>
        </p:nvSpPr>
        <p:spPr>
          <a:xfrm>
            <a:off x="643811" y="6384721"/>
            <a:ext cx="5075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>
                <a:solidFill>
                  <a:srgbClr val="0070C0"/>
                </a:solidFill>
              </a:rPr>
              <a:t>+ Habitação – </a:t>
            </a:r>
            <a:r>
              <a:rPr lang="pt-PT" dirty="0" err="1">
                <a:solidFill>
                  <a:srgbClr val="0070C0"/>
                </a:solidFill>
              </a:rPr>
              <a:t>Impact</a:t>
            </a:r>
            <a:r>
              <a:rPr lang="pt-PT" dirty="0">
                <a:solidFill>
                  <a:srgbClr val="0070C0"/>
                </a:solidFill>
              </a:rPr>
              <a:t> </a:t>
            </a:r>
            <a:r>
              <a:rPr lang="pt-PT" dirty="0" err="1">
                <a:solidFill>
                  <a:srgbClr val="0070C0"/>
                </a:solidFill>
              </a:rPr>
              <a:t>on</a:t>
            </a:r>
            <a:r>
              <a:rPr lang="pt-PT" dirty="0">
                <a:solidFill>
                  <a:srgbClr val="0070C0"/>
                </a:solidFill>
              </a:rPr>
              <a:t> Short </a:t>
            </a:r>
            <a:r>
              <a:rPr lang="pt-PT" dirty="0" err="1">
                <a:solidFill>
                  <a:srgbClr val="0070C0"/>
                </a:solidFill>
              </a:rPr>
              <a:t>Term</a:t>
            </a:r>
            <a:r>
              <a:rPr lang="pt-PT" dirty="0">
                <a:solidFill>
                  <a:srgbClr val="0070C0"/>
                </a:solidFill>
              </a:rPr>
              <a:t> </a:t>
            </a:r>
            <a:r>
              <a:rPr lang="pt-PT" dirty="0" err="1">
                <a:solidFill>
                  <a:srgbClr val="0070C0"/>
                </a:solidFill>
              </a:rPr>
              <a:t>Rentals</a:t>
            </a:r>
            <a:endParaRPr lang="pt-PT" dirty="0">
              <a:solidFill>
                <a:srgbClr val="0070C0"/>
              </a:solidFill>
            </a:endParaRPr>
          </a:p>
        </p:txBody>
      </p:sp>
      <p:cxnSp>
        <p:nvCxnSpPr>
          <p:cNvPr id="15" name="Conexão reta 14">
            <a:extLst>
              <a:ext uri="{FF2B5EF4-FFF2-40B4-BE49-F238E27FC236}">
                <a16:creationId xmlns:a16="http://schemas.microsoft.com/office/drawing/2014/main" id="{D9928C7B-2DAC-286C-FA6F-C5F2A7EE2DBD}"/>
              </a:ext>
            </a:extLst>
          </p:cNvPr>
          <p:cNvCxnSpPr>
            <a:cxnSpLocks/>
          </p:cNvCxnSpPr>
          <p:nvPr/>
        </p:nvCxnSpPr>
        <p:spPr>
          <a:xfrm>
            <a:off x="0" y="5922965"/>
            <a:ext cx="121919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exão reta 2">
            <a:extLst>
              <a:ext uri="{FF2B5EF4-FFF2-40B4-BE49-F238E27FC236}">
                <a16:creationId xmlns:a16="http://schemas.microsoft.com/office/drawing/2014/main" id="{6086B5E4-414A-DBD8-0C25-DC6630C83B80}"/>
              </a:ext>
            </a:extLst>
          </p:cNvPr>
          <p:cNvCxnSpPr>
            <a:cxnSpLocks/>
          </p:cNvCxnSpPr>
          <p:nvPr/>
        </p:nvCxnSpPr>
        <p:spPr>
          <a:xfrm>
            <a:off x="1" y="642776"/>
            <a:ext cx="12191999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" name="CaixaDeTexto 3">
            <a:extLst>
              <a:ext uri="{FF2B5EF4-FFF2-40B4-BE49-F238E27FC236}">
                <a16:creationId xmlns:a16="http://schemas.microsoft.com/office/drawing/2014/main" id="{C656EAB8-0805-B90E-F0B6-8EEC12A5341D}"/>
              </a:ext>
            </a:extLst>
          </p:cNvPr>
          <p:cNvSpPr txBox="1"/>
          <p:nvPr/>
        </p:nvSpPr>
        <p:spPr>
          <a:xfrm>
            <a:off x="167951" y="783187"/>
            <a:ext cx="8061649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Yearly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tax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applicable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per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property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size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square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meters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whose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calculation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depends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multiple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variables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like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City’s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RevPAR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for 2023</a:t>
            </a:r>
          </a:p>
          <a:p>
            <a:pPr algn="just"/>
            <a:endParaRPr lang="pt-P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Applicable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high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density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zones (White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map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right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) for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properties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registered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as AL as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31st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December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2023</a:t>
            </a:r>
          </a:p>
          <a:p>
            <a:pPr algn="just"/>
            <a:endParaRPr lang="pt-P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It’s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forecasted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most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touristic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zones CEAL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around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40€ per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square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meter in 2023,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due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paid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June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2024. In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less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touristic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zones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it’s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expected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around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30€ per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square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meter, in 2024,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due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paid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June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2024.</a:t>
            </a:r>
          </a:p>
          <a:p>
            <a:pPr algn="just"/>
            <a:endParaRPr lang="pt-P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Owed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AL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licence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owner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Property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owner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also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responsible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licence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owner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fulfill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payment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obligation</a:t>
            </a:r>
            <a:endParaRPr lang="pt-P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P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applicable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properties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which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aren’t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independent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units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detached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houses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. No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applicable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also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registers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as “Quartos”, as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long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as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it’s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Main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Fiscal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Residence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to 120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nights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per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year</a:t>
            </a:r>
            <a:endParaRPr lang="pt-P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P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due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in 2024 for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properties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registered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as AL as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31st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December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2023.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It’s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possible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cancel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registry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until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then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avoiding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to pay CEAL.</a:t>
            </a:r>
          </a:p>
          <a:p>
            <a:pPr algn="just"/>
            <a:endParaRPr lang="pt-P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m 5" descr="Uma imagem com mapa&#10;&#10;Descrição gerada automaticamente">
            <a:extLst>
              <a:ext uri="{FF2B5EF4-FFF2-40B4-BE49-F238E27FC236}">
                <a16:creationId xmlns:a16="http://schemas.microsoft.com/office/drawing/2014/main" id="{6DA25737-1079-5FC7-5800-155E4B8F34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1046" y="935034"/>
            <a:ext cx="3593003" cy="4598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6047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2920CF-8B3F-2FFE-4B29-E65C1342EB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" y="0"/>
            <a:ext cx="12191999" cy="642776"/>
          </a:xfrm>
        </p:spPr>
        <p:txBody>
          <a:bodyPr>
            <a:normAutofit/>
          </a:bodyPr>
          <a:lstStyle/>
          <a:p>
            <a:r>
              <a:rPr lang="pt-PT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IMI – </a:t>
            </a:r>
            <a:r>
              <a:rPr lang="pt-PT" sz="36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Property</a:t>
            </a:r>
            <a:r>
              <a:rPr lang="pt-PT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36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Tax</a:t>
            </a:r>
            <a:r>
              <a:rPr lang="pt-PT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36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</a:t>
            </a:r>
            <a:endParaRPr lang="pt-PT" sz="36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agem 6" descr="Uma imagem com Tipo de letra, Gráficos, texto, design gráfico&#10;&#10;Descrição gerada automaticamente">
            <a:extLst>
              <a:ext uri="{FF2B5EF4-FFF2-40B4-BE49-F238E27FC236}">
                <a16:creationId xmlns:a16="http://schemas.microsoft.com/office/drawing/2014/main" id="{2B5CE035-3BFA-FB7F-E550-D36C6FCC0A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4122" y="5830542"/>
            <a:ext cx="3467877" cy="923511"/>
          </a:xfrm>
          <a:prstGeom prst="rect">
            <a:avLst/>
          </a:prstGeom>
        </p:spPr>
      </p:pic>
      <p:cxnSp>
        <p:nvCxnSpPr>
          <p:cNvPr id="15" name="Conexão reta 14">
            <a:extLst>
              <a:ext uri="{FF2B5EF4-FFF2-40B4-BE49-F238E27FC236}">
                <a16:creationId xmlns:a16="http://schemas.microsoft.com/office/drawing/2014/main" id="{D9928C7B-2DAC-286C-FA6F-C5F2A7EE2DBD}"/>
              </a:ext>
            </a:extLst>
          </p:cNvPr>
          <p:cNvCxnSpPr>
            <a:cxnSpLocks/>
          </p:cNvCxnSpPr>
          <p:nvPr/>
        </p:nvCxnSpPr>
        <p:spPr>
          <a:xfrm>
            <a:off x="0" y="5922965"/>
            <a:ext cx="121919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exão reta 2">
            <a:extLst>
              <a:ext uri="{FF2B5EF4-FFF2-40B4-BE49-F238E27FC236}">
                <a16:creationId xmlns:a16="http://schemas.microsoft.com/office/drawing/2014/main" id="{6086B5E4-414A-DBD8-0C25-DC6630C83B80}"/>
              </a:ext>
            </a:extLst>
          </p:cNvPr>
          <p:cNvCxnSpPr>
            <a:cxnSpLocks/>
          </p:cNvCxnSpPr>
          <p:nvPr/>
        </p:nvCxnSpPr>
        <p:spPr>
          <a:xfrm>
            <a:off x="1" y="642776"/>
            <a:ext cx="12191999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CaixaDeTexto 9">
            <a:extLst>
              <a:ext uri="{FF2B5EF4-FFF2-40B4-BE49-F238E27FC236}">
                <a16:creationId xmlns:a16="http://schemas.microsoft.com/office/drawing/2014/main" id="{594852A1-3A00-6AD4-6BF1-F97AB3A58722}"/>
              </a:ext>
            </a:extLst>
          </p:cNvPr>
          <p:cNvSpPr txBox="1"/>
          <p:nvPr/>
        </p:nvSpPr>
        <p:spPr>
          <a:xfrm>
            <a:off x="238124" y="920621"/>
            <a:ext cx="689604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All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properties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registered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as AL (no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location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register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modality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exceptions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pay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higher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IMI –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Property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Tax</a:t>
            </a:r>
            <a:endParaRPr lang="pt-P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P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Ageing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Coefficient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isn’t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applicable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Valor Patrimonial Tributário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calculation</a:t>
            </a:r>
            <a:endParaRPr lang="pt-P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P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means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any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AL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pay IMI –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Property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Tax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exactly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as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was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brand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new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property</a:t>
            </a:r>
            <a:endParaRPr lang="pt-P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P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right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can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see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all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Ageing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Coefficients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applicable</a:t>
            </a:r>
            <a:endParaRPr lang="pt-P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P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- Exemple 1 – 35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years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old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property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yearly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IMI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was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300€ in 2023 (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ageing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coeficiente = 0,75)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pay 400€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after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2024</a:t>
            </a:r>
          </a:p>
          <a:p>
            <a:pPr algn="just"/>
            <a:endParaRPr lang="pt-P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- Exemple 2 – 70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years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old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property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yearly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IMI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was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200€ in 2023 (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ageing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coeficiente = 0,40)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pay 500€ in 2024</a:t>
            </a:r>
          </a:p>
          <a:p>
            <a:pPr algn="just"/>
            <a:endParaRPr lang="pt-P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- IMI –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Property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tax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owed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property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owner</a:t>
            </a:r>
            <a:endParaRPr lang="pt-P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PT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Imagem 12" descr="Uma imagem com texto, captura de ecrã, Tipo de letra, número&#10;&#10;Descrição gerada automaticamente">
            <a:extLst>
              <a:ext uri="{FF2B5EF4-FFF2-40B4-BE49-F238E27FC236}">
                <a16:creationId xmlns:a16="http://schemas.microsoft.com/office/drawing/2014/main" id="{E1BB1354-6BF2-78FB-92E5-321BDB2649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2982" y="2143115"/>
            <a:ext cx="4740894" cy="2279509"/>
          </a:xfrm>
          <a:prstGeom prst="rect">
            <a:avLst/>
          </a:prstGeom>
        </p:spPr>
      </p:pic>
      <p:sp>
        <p:nvSpPr>
          <p:cNvPr id="14" name="CaixaDeTexto 13">
            <a:extLst>
              <a:ext uri="{FF2B5EF4-FFF2-40B4-BE49-F238E27FC236}">
                <a16:creationId xmlns:a16="http://schemas.microsoft.com/office/drawing/2014/main" id="{FE20C4C1-71AC-4C56-341F-82B83F6EA24C}"/>
              </a:ext>
            </a:extLst>
          </p:cNvPr>
          <p:cNvSpPr txBox="1"/>
          <p:nvPr/>
        </p:nvSpPr>
        <p:spPr>
          <a:xfrm>
            <a:off x="913324" y="6015389"/>
            <a:ext cx="3718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>
                <a:solidFill>
                  <a:schemeClr val="accent2"/>
                </a:solidFill>
              </a:rPr>
              <a:t>Luciano Rodrigues – </a:t>
            </a:r>
            <a:r>
              <a:rPr lang="pt-PT" dirty="0" err="1">
                <a:solidFill>
                  <a:schemeClr val="accent2"/>
                </a:solidFill>
              </a:rPr>
              <a:t>September</a:t>
            </a:r>
            <a:r>
              <a:rPr lang="pt-PT" dirty="0">
                <a:solidFill>
                  <a:schemeClr val="accent2"/>
                </a:solidFill>
              </a:rPr>
              <a:t> 2023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F308CB70-BF20-F744-6626-133D00AD48FA}"/>
              </a:ext>
            </a:extLst>
          </p:cNvPr>
          <p:cNvSpPr txBox="1"/>
          <p:nvPr/>
        </p:nvSpPr>
        <p:spPr>
          <a:xfrm>
            <a:off x="643811" y="6384721"/>
            <a:ext cx="5075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>
                <a:solidFill>
                  <a:srgbClr val="0070C0"/>
                </a:solidFill>
              </a:rPr>
              <a:t>+ Habitação – </a:t>
            </a:r>
            <a:r>
              <a:rPr lang="pt-PT" dirty="0" err="1">
                <a:solidFill>
                  <a:srgbClr val="0070C0"/>
                </a:solidFill>
              </a:rPr>
              <a:t>Impact</a:t>
            </a:r>
            <a:r>
              <a:rPr lang="pt-PT" dirty="0">
                <a:solidFill>
                  <a:srgbClr val="0070C0"/>
                </a:solidFill>
              </a:rPr>
              <a:t> </a:t>
            </a:r>
            <a:r>
              <a:rPr lang="pt-PT" dirty="0" err="1">
                <a:solidFill>
                  <a:srgbClr val="0070C0"/>
                </a:solidFill>
              </a:rPr>
              <a:t>on</a:t>
            </a:r>
            <a:r>
              <a:rPr lang="pt-PT" dirty="0">
                <a:solidFill>
                  <a:srgbClr val="0070C0"/>
                </a:solidFill>
              </a:rPr>
              <a:t> Short </a:t>
            </a:r>
            <a:r>
              <a:rPr lang="pt-PT" dirty="0" err="1">
                <a:solidFill>
                  <a:srgbClr val="0070C0"/>
                </a:solidFill>
              </a:rPr>
              <a:t>Term</a:t>
            </a:r>
            <a:r>
              <a:rPr lang="pt-PT" dirty="0">
                <a:solidFill>
                  <a:srgbClr val="0070C0"/>
                </a:solidFill>
              </a:rPr>
              <a:t> </a:t>
            </a:r>
            <a:r>
              <a:rPr lang="pt-PT" dirty="0" err="1">
                <a:solidFill>
                  <a:srgbClr val="0070C0"/>
                </a:solidFill>
              </a:rPr>
              <a:t>Rentals</a:t>
            </a:r>
            <a:endParaRPr lang="pt-PT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4108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2920CF-8B3F-2FFE-4B29-E65C1342EB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" y="0"/>
            <a:ext cx="12191999" cy="642776"/>
          </a:xfrm>
        </p:spPr>
        <p:txBody>
          <a:bodyPr>
            <a:normAutofit/>
          </a:bodyPr>
          <a:lstStyle/>
          <a:p>
            <a:r>
              <a:rPr lang="pt-PT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IRS – </a:t>
            </a:r>
            <a:r>
              <a:rPr lang="pt-PT" sz="36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Income</a:t>
            </a:r>
            <a:r>
              <a:rPr lang="pt-PT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36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Tax</a:t>
            </a:r>
            <a:r>
              <a:rPr lang="pt-PT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36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</a:t>
            </a:r>
            <a:endParaRPr lang="pt-PT" sz="36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agem 6" descr="Uma imagem com Tipo de letra, Gráficos, texto, design gráfico&#10;&#10;Descrição gerada automaticamente">
            <a:extLst>
              <a:ext uri="{FF2B5EF4-FFF2-40B4-BE49-F238E27FC236}">
                <a16:creationId xmlns:a16="http://schemas.microsoft.com/office/drawing/2014/main" id="{2B5CE035-3BFA-FB7F-E550-D36C6FCC0A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4122" y="5830542"/>
            <a:ext cx="3467877" cy="923511"/>
          </a:xfrm>
          <a:prstGeom prst="rect">
            <a:avLst/>
          </a:prstGeom>
        </p:spPr>
      </p:pic>
      <p:cxnSp>
        <p:nvCxnSpPr>
          <p:cNvPr id="15" name="Conexão reta 14">
            <a:extLst>
              <a:ext uri="{FF2B5EF4-FFF2-40B4-BE49-F238E27FC236}">
                <a16:creationId xmlns:a16="http://schemas.microsoft.com/office/drawing/2014/main" id="{D9928C7B-2DAC-286C-FA6F-C5F2A7EE2DBD}"/>
              </a:ext>
            </a:extLst>
          </p:cNvPr>
          <p:cNvCxnSpPr>
            <a:cxnSpLocks/>
          </p:cNvCxnSpPr>
          <p:nvPr/>
        </p:nvCxnSpPr>
        <p:spPr>
          <a:xfrm>
            <a:off x="0" y="5922965"/>
            <a:ext cx="121919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exão reta 2">
            <a:extLst>
              <a:ext uri="{FF2B5EF4-FFF2-40B4-BE49-F238E27FC236}">
                <a16:creationId xmlns:a16="http://schemas.microsoft.com/office/drawing/2014/main" id="{6086B5E4-414A-DBD8-0C25-DC6630C83B80}"/>
              </a:ext>
            </a:extLst>
          </p:cNvPr>
          <p:cNvCxnSpPr>
            <a:cxnSpLocks/>
          </p:cNvCxnSpPr>
          <p:nvPr/>
        </p:nvCxnSpPr>
        <p:spPr>
          <a:xfrm>
            <a:off x="1" y="642776"/>
            <a:ext cx="12191999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" name="CaixaDeTexto 4">
            <a:extLst>
              <a:ext uri="{FF2B5EF4-FFF2-40B4-BE49-F238E27FC236}">
                <a16:creationId xmlns:a16="http://schemas.microsoft.com/office/drawing/2014/main" id="{59C64588-86FF-F30E-0B63-FB63C31BDC0A}"/>
              </a:ext>
            </a:extLst>
          </p:cNvPr>
          <p:cNvSpPr txBox="1"/>
          <p:nvPr/>
        </p:nvSpPr>
        <p:spPr>
          <a:xfrm>
            <a:off x="105419" y="983198"/>
            <a:ext cx="615263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- AL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registered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as Apartamento / Moradia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located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in Área de Contenção –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Contention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Zones (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Lisbon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see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map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; Porto –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Historical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Center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Bonfim ; Ericeira)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Income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Tax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increase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pt-P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- IRS –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Income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Tax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coefficient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grows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0,35 to 0,50</a:t>
            </a:r>
          </a:p>
          <a:p>
            <a:pPr algn="just"/>
            <a:endParaRPr lang="pt-P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coefficient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profit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forecast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which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means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forecasted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profit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for AL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was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35%,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but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now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50%</a:t>
            </a:r>
          </a:p>
          <a:p>
            <a:pPr algn="just"/>
            <a:endParaRPr lang="pt-P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AL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a gross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income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20.000€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was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adding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7.000€ to IRS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calculation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until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now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now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add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10.000€</a:t>
            </a:r>
          </a:p>
          <a:p>
            <a:pPr algn="just"/>
            <a:endParaRPr lang="pt-P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means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IRS rate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higher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, as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well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as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tax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subject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ammount</a:t>
            </a:r>
            <a:endParaRPr lang="pt-P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P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Increase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apply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for 2023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income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whose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income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tax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paid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mid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2024.</a:t>
            </a:r>
          </a:p>
          <a:p>
            <a:pPr algn="just"/>
            <a:endParaRPr lang="pt-P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9513BF48-D0B1-48E0-A940-A3BEA929F291}"/>
              </a:ext>
            </a:extLst>
          </p:cNvPr>
          <p:cNvSpPr txBox="1"/>
          <p:nvPr/>
        </p:nvSpPr>
        <p:spPr>
          <a:xfrm>
            <a:off x="913324" y="6015389"/>
            <a:ext cx="3718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>
                <a:solidFill>
                  <a:schemeClr val="accent2"/>
                </a:solidFill>
              </a:rPr>
              <a:t>Luciano Rodrigues – </a:t>
            </a:r>
            <a:r>
              <a:rPr lang="pt-PT" dirty="0" err="1">
                <a:solidFill>
                  <a:schemeClr val="accent2"/>
                </a:solidFill>
              </a:rPr>
              <a:t>September</a:t>
            </a:r>
            <a:r>
              <a:rPr lang="pt-PT" dirty="0">
                <a:solidFill>
                  <a:schemeClr val="accent2"/>
                </a:solidFill>
              </a:rPr>
              <a:t> 2023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042D8C51-E5B8-427B-1E9D-B478FA9501DD}"/>
              </a:ext>
            </a:extLst>
          </p:cNvPr>
          <p:cNvSpPr txBox="1"/>
          <p:nvPr/>
        </p:nvSpPr>
        <p:spPr>
          <a:xfrm>
            <a:off x="643811" y="6384721"/>
            <a:ext cx="5075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>
                <a:solidFill>
                  <a:srgbClr val="0070C0"/>
                </a:solidFill>
              </a:rPr>
              <a:t>+ Habitação – </a:t>
            </a:r>
            <a:r>
              <a:rPr lang="pt-PT" dirty="0" err="1">
                <a:solidFill>
                  <a:srgbClr val="0070C0"/>
                </a:solidFill>
              </a:rPr>
              <a:t>Impact</a:t>
            </a:r>
            <a:r>
              <a:rPr lang="pt-PT" dirty="0">
                <a:solidFill>
                  <a:srgbClr val="0070C0"/>
                </a:solidFill>
              </a:rPr>
              <a:t> </a:t>
            </a:r>
            <a:r>
              <a:rPr lang="pt-PT" dirty="0" err="1">
                <a:solidFill>
                  <a:srgbClr val="0070C0"/>
                </a:solidFill>
              </a:rPr>
              <a:t>on</a:t>
            </a:r>
            <a:r>
              <a:rPr lang="pt-PT" dirty="0">
                <a:solidFill>
                  <a:srgbClr val="0070C0"/>
                </a:solidFill>
              </a:rPr>
              <a:t> Short </a:t>
            </a:r>
            <a:r>
              <a:rPr lang="pt-PT" dirty="0" err="1">
                <a:solidFill>
                  <a:srgbClr val="0070C0"/>
                </a:solidFill>
              </a:rPr>
              <a:t>Term</a:t>
            </a:r>
            <a:r>
              <a:rPr lang="pt-PT" dirty="0">
                <a:solidFill>
                  <a:srgbClr val="0070C0"/>
                </a:solidFill>
              </a:rPr>
              <a:t> </a:t>
            </a:r>
            <a:r>
              <a:rPr lang="pt-PT" dirty="0" err="1">
                <a:solidFill>
                  <a:srgbClr val="0070C0"/>
                </a:solidFill>
              </a:rPr>
              <a:t>Rentals</a:t>
            </a:r>
            <a:endParaRPr lang="pt-PT" dirty="0">
              <a:solidFill>
                <a:srgbClr val="0070C0"/>
              </a:solidFill>
            </a:endParaRP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15766A13-B302-8DD6-180E-9757091146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29137" y="935033"/>
            <a:ext cx="5222477" cy="4730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2902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2920CF-8B3F-2FFE-4B29-E65C1342EB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" y="0"/>
            <a:ext cx="12191999" cy="642776"/>
          </a:xfrm>
        </p:spPr>
        <p:txBody>
          <a:bodyPr>
            <a:normAutofit/>
          </a:bodyPr>
          <a:lstStyle/>
          <a:p>
            <a:r>
              <a:rPr lang="pt-PT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</a:t>
            </a:r>
            <a:r>
              <a:rPr lang="pt-PT" sz="36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Registry</a:t>
            </a:r>
            <a:r>
              <a:rPr lang="pt-PT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pt-PT" sz="36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Registry</a:t>
            </a:r>
            <a:r>
              <a:rPr lang="pt-PT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36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</a:t>
            </a:r>
            <a:r>
              <a:rPr lang="pt-PT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pt-PT" sz="36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Cancellation</a:t>
            </a:r>
            <a:endParaRPr lang="pt-PT" sz="36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agem 6" descr="Uma imagem com Tipo de letra, Gráficos, texto, design gráfico&#10;&#10;Descrição gerada automaticamente">
            <a:extLst>
              <a:ext uri="{FF2B5EF4-FFF2-40B4-BE49-F238E27FC236}">
                <a16:creationId xmlns:a16="http://schemas.microsoft.com/office/drawing/2014/main" id="{2B5CE035-3BFA-FB7F-E550-D36C6FCC0A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4122" y="5830542"/>
            <a:ext cx="3467877" cy="923511"/>
          </a:xfrm>
          <a:prstGeom prst="rect">
            <a:avLst/>
          </a:prstGeom>
        </p:spPr>
      </p:pic>
      <p:cxnSp>
        <p:nvCxnSpPr>
          <p:cNvPr id="15" name="Conexão reta 14">
            <a:extLst>
              <a:ext uri="{FF2B5EF4-FFF2-40B4-BE49-F238E27FC236}">
                <a16:creationId xmlns:a16="http://schemas.microsoft.com/office/drawing/2014/main" id="{D9928C7B-2DAC-286C-FA6F-C5F2A7EE2DBD}"/>
              </a:ext>
            </a:extLst>
          </p:cNvPr>
          <p:cNvCxnSpPr>
            <a:cxnSpLocks/>
          </p:cNvCxnSpPr>
          <p:nvPr/>
        </p:nvCxnSpPr>
        <p:spPr>
          <a:xfrm>
            <a:off x="0" y="5922965"/>
            <a:ext cx="121919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exão reta 2">
            <a:extLst>
              <a:ext uri="{FF2B5EF4-FFF2-40B4-BE49-F238E27FC236}">
                <a16:creationId xmlns:a16="http://schemas.microsoft.com/office/drawing/2014/main" id="{6086B5E4-414A-DBD8-0C25-DC6630C83B80}"/>
              </a:ext>
            </a:extLst>
          </p:cNvPr>
          <p:cNvCxnSpPr>
            <a:cxnSpLocks/>
          </p:cNvCxnSpPr>
          <p:nvPr/>
        </p:nvCxnSpPr>
        <p:spPr>
          <a:xfrm>
            <a:off x="1" y="642776"/>
            <a:ext cx="12191999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CaixaDeTexto 9">
            <a:extLst>
              <a:ext uri="{FF2B5EF4-FFF2-40B4-BE49-F238E27FC236}">
                <a16:creationId xmlns:a16="http://schemas.microsoft.com/office/drawing/2014/main" id="{594852A1-3A00-6AD4-6BF1-F97AB3A58722}"/>
              </a:ext>
            </a:extLst>
          </p:cNvPr>
          <p:cNvSpPr txBox="1"/>
          <p:nvPr/>
        </p:nvSpPr>
        <p:spPr>
          <a:xfrm>
            <a:off x="167951" y="897601"/>
            <a:ext cx="7991476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Forbidden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any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new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registrys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(as Apartamento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Estabelecimento de Hospedagem) in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all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zones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painted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white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map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right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Forbidden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any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new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registries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any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Area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de Contenção (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Lisbon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Porto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downtown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Ericeira, as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today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algn="just"/>
            <a:endParaRPr lang="pt-P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Forbidden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registry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changes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for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changing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managing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company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death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divorce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, as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exemple</a:t>
            </a:r>
          </a:p>
          <a:p>
            <a:pPr algn="just"/>
            <a:endParaRPr lang="pt-P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- AL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registry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owners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need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to prove (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know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yet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how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ALs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are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active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to 2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months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after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law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published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Otherwise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registry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cancelled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won’t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possible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ask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new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ones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just"/>
            <a:endParaRPr lang="pt-P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- AL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registry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valid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until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2030,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when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revaluated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possibly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extended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for 5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years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periods</a:t>
            </a:r>
            <a:endParaRPr lang="pt-P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P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don’t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apply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registered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AL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whose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property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a colateral to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bank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loan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signed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until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February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2023). In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situation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registry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valid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maturity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date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loan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pt-P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Cancellation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AL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registry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for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properties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detained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companies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capital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structure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has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changes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it’s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shareholders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4" name="Imagem 3" descr="Uma imagem com mapa&#10;&#10;Descrição gerada automaticamente">
            <a:extLst>
              <a:ext uri="{FF2B5EF4-FFF2-40B4-BE49-F238E27FC236}">
                <a16:creationId xmlns:a16="http://schemas.microsoft.com/office/drawing/2014/main" id="{C76B8F46-75BA-7278-61E0-AC8EBA937C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1046" y="935034"/>
            <a:ext cx="3593003" cy="4598625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9E7B9F03-9CDF-3923-7E46-3537B647B56B}"/>
              </a:ext>
            </a:extLst>
          </p:cNvPr>
          <p:cNvSpPr txBox="1"/>
          <p:nvPr/>
        </p:nvSpPr>
        <p:spPr>
          <a:xfrm>
            <a:off x="913324" y="6015389"/>
            <a:ext cx="3718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>
                <a:solidFill>
                  <a:schemeClr val="accent2"/>
                </a:solidFill>
              </a:rPr>
              <a:t>Luciano Rodrigues – </a:t>
            </a:r>
            <a:r>
              <a:rPr lang="pt-PT" dirty="0" err="1">
                <a:solidFill>
                  <a:schemeClr val="accent2"/>
                </a:solidFill>
              </a:rPr>
              <a:t>September</a:t>
            </a:r>
            <a:r>
              <a:rPr lang="pt-PT" dirty="0">
                <a:solidFill>
                  <a:schemeClr val="accent2"/>
                </a:solidFill>
              </a:rPr>
              <a:t> 2023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957C6DE3-BC4F-54CD-BACF-18391308A1CB}"/>
              </a:ext>
            </a:extLst>
          </p:cNvPr>
          <p:cNvSpPr txBox="1"/>
          <p:nvPr/>
        </p:nvSpPr>
        <p:spPr>
          <a:xfrm>
            <a:off x="643811" y="6384721"/>
            <a:ext cx="5075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>
                <a:solidFill>
                  <a:srgbClr val="0070C0"/>
                </a:solidFill>
              </a:rPr>
              <a:t>+ Habitação – </a:t>
            </a:r>
            <a:r>
              <a:rPr lang="pt-PT" dirty="0" err="1">
                <a:solidFill>
                  <a:srgbClr val="0070C0"/>
                </a:solidFill>
              </a:rPr>
              <a:t>Impact</a:t>
            </a:r>
            <a:r>
              <a:rPr lang="pt-PT" dirty="0">
                <a:solidFill>
                  <a:srgbClr val="0070C0"/>
                </a:solidFill>
              </a:rPr>
              <a:t> </a:t>
            </a:r>
            <a:r>
              <a:rPr lang="pt-PT" dirty="0" err="1">
                <a:solidFill>
                  <a:srgbClr val="0070C0"/>
                </a:solidFill>
              </a:rPr>
              <a:t>on</a:t>
            </a:r>
            <a:r>
              <a:rPr lang="pt-PT" dirty="0">
                <a:solidFill>
                  <a:srgbClr val="0070C0"/>
                </a:solidFill>
              </a:rPr>
              <a:t> Short </a:t>
            </a:r>
            <a:r>
              <a:rPr lang="pt-PT" dirty="0" err="1">
                <a:solidFill>
                  <a:srgbClr val="0070C0"/>
                </a:solidFill>
              </a:rPr>
              <a:t>Term</a:t>
            </a:r>
            <a:r>
              <a:rPr lang="pt-PT" dirty="0">
                <a:solidFill>
                  <a:srgbClr val="0070C0"/>
                </a:solidFill>
              </a:rPr>
              <a:t> </a:t>
            </a:r>
            <a:r>
              <a:rPr lang="pt-PT" dirty="0" err="1">
                <a:solidFill>
                  <a:srgbClr val="0070C0"/>
                </a:solidFill>
              </a:rPr>
              <a:t>Rentals</a:t>
            </a:r>
            <a:endParaRPr lang="pt-PT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5660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2920CF-8B3F-2FFE-4B29-E65C1342EB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" y="0"/>
            <a:ext cx="12191999" cy="642776"/>
          </a:xfrm>
        </p:spPr>
        <p:txBody>
          <a:bodyPr>
            <a:normAutofit/>
          </a:bodyPr>
          <a:lstStyle/>
          <a:p>
            <a:r>
              <a:rPr lang="pt-PT" sz="36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Condominiuns</a:t>
            </a:r>
            <a:endParaRPr lang="pt-PT" sz="36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agem 6" descr="Uma imagem com Tipo de letra, Gráficos, texto, design gráfico&#10;&#10;Descrição gerada automaticamente">
            <a:extLst>
              <a:ext uri="{FF2B5EF4-FFF2-40B4-BE49-F238E27FC236}">
                <a16:creationId xmlns:a16="http://schemas.microsoft.com/office/drawing/2014/main" id="{2B5CE035-3BFA-FB7F-E550-D36C6FCC0A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4122" y="5830542"/>
            <a:ext cx="3467877" cy="923511"/>
          </a:xfrm>
          <a:prstGeom prst="rect">
            <a:avLst/>
          </a:prstGeom>
        </p:spPr>
      </p:pic>
      <p:cxnSp>
        <p:nvCxnSpPr>
          <p:cNvPr id="15" name="Conexão reta 14">
            <a:extLst>
              <a:ext uri="{FF2B5EF4-FFF2-40B4-BE49-F238E27FC236}">
                <a16:creationId xmlns:a16="http://schemas.microsoft.com/office/drawing/2014/main" id="{D9928C7B-2DAC-286C-FA6F-C5F2A7EE2DBD}"/>
              </a:ext>
            </a:extLst>
          </p:cNvPr>
          <p:cNvCxnSpPr>
            <a:cxnSpLocks/>
          </p:cNvCxnSpPr>
          <p:nvPr/>
        </p:nvCxnSpPr>
        <p:spPr>
          <a:xfrm>
            <a:off x="0" y="5922965"/>
            <a:ext cx="121919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exão reta 2">
            <a:extLst>
              <a:ext uri="{FF2B5EF4-FFF2-40B4-BE49-F238E27FC236}">
                <a16:creationId xmlns:a16="http://schemas.microsoft.com/office/drawing/2014/main" id="{6086B5E4-414A-DBD8-0C25-DC6630C83B80}"/>
              </a:ext>
            </a:extLst>
          </p:cNvPr>
          <p:cNvCxnSpPr>
            <a:cxnSpLocks/>
          </p:cNvCxnSpPr>
          <p:nvPr/>
        </p:nvCxnSpPr>
        <p:spPr>
          <a:xfrm>
            <a:off x="1" y="642776"/>
            <a:ext cx="12191999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CaixaDeTexto 9">
            <a:extLst>
              <a:ext uri="{FF2B5EF4-FFF2-40B4-BE49-F238E27FC236}">
                <a16:creationId xmlns:a16="http://schemas.microsoft.com/office/drawing/2014/main" id="{594852A1-3A00-6AD4-6BF1-F97AB3A58722}"/>
              </a:ext>
            </a:extLst>
          </p:cNvPr>
          <p:cNvSpPr txBox="1"/>
          <p:nvPr/>
        </p:nvSpPr>
        <p:spPr>
          <a:xfrm>
            <a:off x="281509" y="810657"/>
            <a:ext cx="1162897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It’s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mandatory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unanimous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approval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Home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Owners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Association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prior to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new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ALs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registry</a:t>
            </a:r>
            <a:endParaRPr lang="pt-P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P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Home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Owners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Association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can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request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Town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Hall to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cancel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AL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registration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without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any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attendable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reason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. 2/3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votes (total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Condominium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área) are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enough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to aprove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Town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Hall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inform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a 60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day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deadline to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close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AL.</a:t>
            </a:r>
          </a:p>
          <a:p>
            <a:pPr algn="just"/>
            <a:endParaRPr lang="pt-P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adds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already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existing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possibility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Condominium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increasing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to 30%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contribution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for a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property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located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condominium</a:t>
            </a:r>
            <a:endParaRPr lang="pt-PT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m 5" descr="Uma imagem com pessoa, vestuário, mobília, mesa&#10;&#10;Descrição gerada automaticamente">
            <a:extLst>
              <a:ext uri="{FF2B5EF4-FFF2-40B4-BE49-F238E27FC236}">
                <a16:creationId xmlns:a16="http://schemas.microsoft.com/office/drawing/2014/main" id="{54AD83AF-8867-C75C-E3C0-318659E2EB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6147" y="2701999"/>
            <a:ext cx="5479701" cy="3082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91997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2920CF-8B3F-2FFE-4B29-E65C1342EB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pt-PT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Habitação</a:t>
            </a:r>
            <a:br>
              <a:rPr lang="pt-PT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t-PT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PT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</a:t>
            </a:r>
            <a:br>
              <a:rPr lang="pt-PT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PT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lang="pt-PT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pt-PT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PT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Long </a:t>
            </a:r>
            <a:r>
              <a:rPr lang="pt-PT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Term</a:t>
            </a:r>
            <a:r>
              <a:rPr lang="pt-PT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Rentals</a:t>
            </a:r>
            <a:endParaRPr lang="pt-PT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agem 6" descr="Uma imagem com Tipo de letra, Gráficos, texto, design gráfico&#10;&#10;Descrição gerada automaticamente">
            <a:extLst>
              <a:ext uri="{FF2B5EF4-FFF2-40B4-BE49-F238E27FC236}">
                <a16:creationId xmlns:a16="http://schemas.microsoft.com/office/drawing/2014/main" id="{2B5CE035-3BFA-FB7F-E550-D36C6FCC0A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4122" y="5830542"/>
            <a:ext cx="3467877" cy="923511"/>
          </a:xfrm>
          <a:prstGeom prst="rect">
            <a:avLst/>
          </a:prstGeom>
        </p:spPr>
      </p:pic>
      <p:cxnSp>
        <p:nvCxnSpPr>
          <p:cNvPr id="15" name="Conexão reta 14">
            <a:extLst>
              <a:ext uri="{FF2B5EF4-FFF2-40B4-BE49-F238E27FC236}">
                <a16:creationId xmlns:a16="http://schemas.microsoft.com/office/drawing/2014/main" id="{D9928C7B-2DAC-286C-FA6F-C5F2A7EE2DBD}"/>
              </a:ext>
            </a:extLst>
          </p:cNvPr>
          <p:cNvCxnSpPr>
            <a:cxnSpLocks/>
          </p:cNvCxnSpPr>
          <p:nvPr/>
        </p:nvCxnSpPr>
        <p:spPr>
          <a:xfrm>
            <a:off x="0" y="5922965"/>
            <a:ext cx="121919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88C64F84-75E5-AB19-8C5A-701F1E28CA76}"/>
              </a:ext>
            </a:extLst>
          </p:cNvPr>
          <p:cNvSpPr txBox="1"/>
          <p:nvPr/>
        </p:nvSpPr>
        <p:spPr>
          <a:xfrm>
            <a:off x="993711" y="6015389"/>
            <a:ext cx="3624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>
                <a:solidFill>
                  <a:schemeClr val="accent2"/>
                </a:solidFill>
              </a:rPr>
              <a:t>Luciano Rodrigues – Setembro 2023</a:t>
            </a: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AF5199DD-D369-DBD6-3280-5AA57E46D990}"/>
              </a:ext>
            </a:extLst>
          </p:cNvPr>
          <p:cNvSpPr txBox="1"/>
          <p:nvPr/>
        </p:nvSpPr>
        <p:spPr>
          <a:xfrm>
            <a:off x="694052" y="6384721"/>
            <a:ext cx="5075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>
                <a:solidFill>
                  <a:srgbClr val="0070C0"/>
                </a:solidFill>
              </a:rPr>
              <a:t>+ Habitação – </a:t>
            </a:r>
            <a:r>
              <a:rPr lang="pt-PT" dirty="0" err="1">
                <a:solidFill>
                  <a:srgbClr val="0070C0"/>
                </a:solidFill>
              </a:rPr>
              <a:t>Impact</a:t>
            </a:r>
            <a:r>
              <a:rPr lang="pt-PT" dirty="0">
                <a:solidFill>
                  <a:srgbClr val="0070C0"/>
                </a:solidFill>
              </a:rPr>
              <a:t> </a:t>
            </a:r>
            <a:r>
              <a:rPr lang="pt-PT" dirty="0" err="1">
                <a:solidFill>
                  <a:srgbClr val="0070C0"/>
                </a:solidFill>
              </a:rPr>
              <a:t>on</a:t>
            </a:r>
            <a:r>
              <a:rPr lang="pt-PT" dirty="0">
                <a:solidFill>
                  <a:srgbClr val="0070C0"/>
                </a:solidFill>
              </a:rPr>
              <a:t> Long </a:t>
            </a:r>
            <a:r>
              <a:rPr lang="pt-PT" dirty="0" err="1">
                <a:solidFill>
                  <a:srgbClr val="0070C0"/>
                </a:solidFill>
              </a:rPr>
              <a:t>Term</a:t>
            </a:r>
            <a:r>
              <a:rPr lang="pt-PT" dirty="0">
                <a:solidFill>
                  <a:srgbClr val="0070C0"/>
                </a:solidFill>
              </a:rPr>
              <a:t> </a:t>
            </a:r>
            <a:r>
              <a:rPr lang="pt-PT" dirty="0" err="1">
                <a:solidFill>
                  <a:srgbClr val="0070C0"/>
                </a:solidFill>
              </a:rPr>
              <a:t>Rentals</a:t>
            </a:r>
            <a:endParaRPr lang="pt-PT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70273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2920CF-8B3F-2FFE-4B29-E65C1342EB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" y="0"/>
            <a:ext cx="12191999" cy="642776"/>
          </a:xfrm>
        </p:spPr>
        <p:txBody>
          <a:bodyPr>
            <a:normAutofit/>
          </a:bodyPr>
          <a:lstStyle/>
          <a:p>
            <a:r>
              <a:rPr lang="pt-PT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IRS – </a:t>
            </a:r>
            <a:r>
              <a:rPr lang="pt-PT" sz="36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Income</a:t>
            </a:r>
            <a:r>
              <a:rPr lang="pt-PT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36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Tax</a:t>
            </a:r>
            <a:r>
              <a:rPr lang="pt-PT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36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reduction</a:t>
            </a:r>
            <a:endParaRPr lang="pt-PT" sz="36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agem 6" descr="Uma imagem com Tipo de letra, Gráficos, texto, design gráfico&#10;&#10;Descrição gerada automaticamente">
            <a:extLst>
              <a:ext uri="{FF2B5EF4-FFF2-40B4-BE49-F238E27FC236}">
                <a16:creationId xmlns:a16="http://schemas.microsoft.com/office/drawing/2014/main" id="{2B5CE035-3BFA-FB7F-E550-D36C6FCC0A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4122" y="5830542"/>
            <a:ext cx="3467877" cy="923511"/>
          </a:xfrm>
          <a:prstGeom prst="rect">
            <a:avLst/>
          </a:prstGeom>
        </p:spPr>
      </p:pic>
      <p:cxnSp>
        <p:nvCxnSpPr>
          <p:cNvPr id="15" name="Conexão reta 14">
            <a:extLst>
              <a:ext uri="{FF2B5EF4-FFF2-40B4-BE49-F238E27FC236}">
                <a16:creationId xmlns:a16="http://schemas.microsoft.com/office/drawing/2014/main" id="{D9928C7B-2DAC-286C-FA6F-C5F2A7EE2DBD}"/>
              </a:ext>
            </a:extLst>
          </p:cNvPr>
          <p:cNvCxnSpPr>
            <a:cxnSpLocks/>
          </p:cNvCxnSpPr>
          <p:nvPr/>
        </p:nvCxnSpPr>
        <p:spPr>
          <a:xfrm>
            <a:off x="0" y="5922965"/>
            <a:ext cx="121919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exão reta 2">
            <a:extLst>
              <a:ext uri="{FF2B5EF4-FFF2-40B4-BE49-F238E27FC236}">
                <a16:creationId xmlns:a16="http://schemas.microsoft.com/office/drawing/2014/main" id="{6086B5E4-414A-DBD8-0C25-DC6630C83B80}"/>
              </a:ext>
            </a:extLst>
          </p:cNvPr>
          <p:cNvCxnSpPr>
            <a:cxnSpLocks/>
          </p:cNvCxnSpPr>
          <p:nvPr/>
        </p:nvCxnSpPr>
        <p:spPr>
          <a:xfrm>
            <a:off x="1" y="642776"/>
            <a:ext cx="12191999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" name="CaixaDeTexto 3">
            <a:extLst>
              <a:ext uri="{FF2B5EF4-FFF2-40B4-BE49-F238E27FC236}">
                <a16:creationId xmlns:a16="http://schemas.microsoft.com/office/drawing/2014/main" id="{C656EAB8-0805-B90E-F0B6-8EEC12A5341D}"/>
              </a:ext>
            </a:extLst>
          </p:cNvPr>
          <p:cNvSpPr txBox="1"/>
          <p:nvPr/>
        </p:nvSpPr>
        <p:spPr>
          <a:xfrm>
            <a:off x="126127" y="1274564"/>
            <a:ext cx="7820489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Reduction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taxation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28% to 25%</a:t>
            </a:r>
          </a:p>
          <a:p>
            <a:pPr algn="just"/>
            <a:endParaRPr lang="pt-P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- IRS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reductions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as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follows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/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	- 5 to 10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years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– 15%</a:t>
            </a:r>
          </a:p>
          <a:p>
            <a:pPr algn="just"/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	- 10 to 20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years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– 10%</a:t>
            </a:r>
          </a:p>
          <a:p>
            <a:pPr algn="just"/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	- More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than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20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years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– 5%</a:t>
            </a:r>
          </a:p>
          <a:p>
            <a:pPr algn="just"/>
            <a:endParaRPr lang="pt-P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IRS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reductions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won’t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apply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properties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rented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after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1st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January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2024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whose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rent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surpasses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, in more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than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50%,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price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limits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per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property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size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location</a:t>
            </a:r>
            <a:endParaRPr lang="pt-P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P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- IRS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IRC (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profit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tax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for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companys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exemption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during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5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years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, for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properties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registered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as AL as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31st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December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2022,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whose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AL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registry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cancelled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to 31st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December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2023.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Property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must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subject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long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term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rental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for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main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residency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purposes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Tenant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pt-P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P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Imagem 8" descr="Uma imagem com edifício, Torre de apartamentos, Modelo em escala, casa&#10;&#10;Descrição gerada automaticamente">
            <a:extLst>
              <a:ext uri="{FF2B5EF4-FFF2-40B4-BE49-F238E27FC236}">
                <a16:creationId xmlns:a16="http://schemas.microsoft.com/office/drawing/2014/main" id="{DD3791BC-C2E1-5294-BE3A-70A2051F4F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4423" y="1730295"/>
            <a:ext cx="3981450" cy="3105150"/>
          </a:xfrm>
          <a:prstGeom prst="rect">
            <a:avLst/>
          </a:prstGeom>
        </p:spPr>
      </p:pic>
      <p:sp>
        <p:nvSpPr>
          <p:cNvPr id="13" name="CaixaDeTexto 12">
            <a:extLst>
              <a:ext uri="{FF2B5EF4-FFF2-40B4-BE49-F238E27FC236}">
                <a16:creationId xmlns:a16="http://schemas.microsoft.com/office/drawing/2014/main" id="{28C70F1F-48D2-29DB-CDE4-3E7D2C1B71D0}"/>
              </a:ext>
            </a:extLst>
          </p:cNvPr>
          <p:cNvSpPr txBox="1"/>
          <p:nvPr/>
        </p:nvSpPr>
        <p:spPr>
          <a:xfrm>
            <a:off x="993711" y="6015389"/>
            <a:ext cx="3624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>
                <a:solidFill>
                  <a:schemeClr val="accent2"/>
                </a:solidFill>
              </a:rPr>
              <a:t>Luciano Rodrigues – Setembro 2023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7AD493EB-09C5-861C-7186-E4B37C4CF8FD}"/>
              </a:ext>
            </a:extLst>
          </p:cNvPr>
          <p:cNvSpPr txBox="1"/>
          <p:nvPr/>
        </p:nvSpPr>
        <p:spPr>
          <a:xfrm>
            <a:off x="694052" y="6384721"/>
            <a:ext cx="5075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>
                <a:solidFill>
                  <a:srgbClr val="0070C0"/>
                </a:solidFill>
              </a:rPr>
              <a:t>+ Habitação – </a:t>
            </a:r>
            <a:r>
              <a:rPr lang="pt-PT" dirty="0" err="1">
                <a:solidFill>
                  <a:srgbClr val="0070C0"/>
                </a:solidFill>
              </a:rPr>
              <a:t>Impact</a:t>
            </a:r>
            <a:r>
              <a:rPr lang="pt-PT" dirty="0">
                <a:solidFill>
                  <a:srgbClr val="0070C0"/>
                </a:solidFill>
              </a:rPr>
              <a:t> </a:t>
            </a:r>
            <a:r>
              <a:rPr lang="pt-PT" dirty="0" err="1">
                <a:solidFill>
                  <a:srgbClr val="0070C0"/>
                </a:solidFill>
              </a:rPr>
              <a:t>on</a:t>
            </a:r>
            <a:r>
              <a:rPr lang="pt-PT" dirty="0">
                <a:solidFill>
                  <a:srgbClr val="0070C0"/>
                </a:solidFill>
              </a:rPr>
              <a:t> Long </a:t>
            </a:r>
            <a:r>
              <a:rPr lang="pt-PT" dirty="0" err="1">
                <a:solidFill>
                  <a:srgbClr val="0070C0"/>
                </a:solidFill>
              </a:rPr>
              <a:t>Term</a:t>
            </a:r>
            <a:r>
              <a:rPr lang="pt-PT" dirty="0">
                <a:solidFill>
                  <a:srgbClr val="0070C0"/>
                </a:solidFill>
              </a:rPr>
              <a:t> </a:t>
            </a:r>
            <a:r>
              <a:rPr lang="pt-PT" dirty="0" err="1">
                <a:solidFill>
                  <a:srgbClr val="0070C0"/>
                </a:solidFill>
              </a:rPr>
              <a:t>Rentals</a:t>
            </a:r>
            <a:endParaRPr lang="pt-PT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65760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2920CF-8B3F-2FFE-4B29-E65C1342EB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" y="0"/>
            <a:ext cx="12191999" cy="642776"/>
          </a:xfrm>
        </p:spPr>
        <p:txBody>
          <a:bodyPr>
            <a:normAutofit/>
          </a:bodyPr>
          <a:lstStyle/>
          <a:p>
            <a:r>
              <a:rPr lang="pt-PT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Capital </a:t>
            </a:r>
            <a:r>
              <a:rPr lang="pt-PT" sz="36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Gains</a:t>
            </a:r>
            <a:r>
              <a:rPr lang="pt-PT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36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exemption</a:t>
            </a:r>
            <a:r>
              <a:rPr lang="pt-PT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pt-PT" sz="36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Rent</a:t>
            </a:r>
            <a:r>
              <a:rPr lang="pt-PT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36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Limits</a:t>
            </a:r>
            <a:endParaRPr lang="pt-PT" sz="36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Imagem 6" descr="Uma imagem com Tipo de letra, Gráficos, texto, design gráfico&#10;&#10;Descrição gerada automaticamente">
            <a:extLst>
              <a:ext uri="{FF2B5EF4-FFF2-40B4-BE49-F238E27FC236}">
                <a16:creationId xmlns:a16="http://schemas.microsoft.com/office/drawing/2014/main" id="{2B5CE035-3BFA-FB7F-E550-D36C6FCC0A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4122" y="5830542"/>
            <a:ext cx="3467877" cy="923511"/>
          </a:xfrm>
          <a:prstGeom prst="rect">
            <a:avLst/>
          </a:prstGeom>
        </p:spPr>
      </p:pic>
      <p:cxnSp>
        <p:nvCxnSpPr>
          <p:cNvPr id="15" name="Conexão reta 14">
            <a:extLst>
              <a:ext uri="{FF2B5EF4-FFF2-40B4-BE49-F238E27FC236}">
                <a16:creationId xmlns:a16="http://schemas.microsoft.com/office/drawing/2014/main" id="{D9928C7B-2DAC-286C-FA6F-C5F2A7EE2DBD}"/>
              </a:ext>
            </a:extLst>
          </p:cNvPr>
          <p:cNvCxnSpPr>
            <a:cxnSpLocks/>
          </p:cNvCxnSpPr>
          <p:nvPr/>
        </p:nvCxnSpPr>
        <p:spPr>
          <a:xfrm>
            <a:off x="0" y="5922965"/>
            <a:ext cx="121919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exão reta 2">
            <a:extLst>
              <a:ext uri="{FF2B5EF4-FFF2-40B4-BE49-F238E27FC236}">
                <a16:creationId xmlns:a16="http://schemas.microsoft.com/office/drawing/2014/main" id="{6086B5E4-414A-DBD8-0C25-DC6630C83B80}"/>
              </a:ext>
            </a:extLst>
          </p:cNvPr>
          <p:cNvCxnSpPr>
            <a:cxnSpLocks/>
          </p:cNvCxnSpPr>
          <p:nvPr/>
        </p:nvCxnSpPr>
        <p:spPr>
          <a:xfrm>
            <a:off x="1" y="642776"/>
            <a:ext cx="12191999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" name="CaixaDeTexto 3">
            <a:extLst>
              <a:ext uri="{FF2B5EF4-FFF2-40B4-BE49-F238E27FC236}">
                <a16:creationId xmlns:a16="http://schemas.microsoft.com/office/drawing/2014/main" id="{C656EAB8-0805-B90E-F0B6-8EEC12A5341D}"/>
              </a:ext>
            </a:extLst>
          </p:cNvPr>
          <p:cNvSpPr txBox="1"/>
          <p:nvPr/>
        </p:nvSpPr>
        <p:spPr>
          <a:xfrm>
            <a:off x="147368" y="1012108"/>
            <a:ext cx="1189726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Capial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Gains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obtained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selling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propertys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Government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Town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Hall are IRS –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Income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Tax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exempt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unless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sale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a Direito de Preferência (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every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Town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Hall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has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right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to match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selling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price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agreed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having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priority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purchasing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seller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located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in a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Tax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Heaven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just"/>
            <a:endParaRPr lang="pt-P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- Capital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Gains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exemption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for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properties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sold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between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1st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January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2022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31st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December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2024,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sale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ammount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used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repay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Primary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Residency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morgage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seller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it’s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descendants</a:t>
            </a:r>
            <a:endParaRPr lang="pt-P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P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- 2%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rent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increase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new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contracts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, for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properties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which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were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already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in Long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Term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Rental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market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last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 5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years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P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m 5" descr="Uma imagem com Modelo em escala, interior, brinquedo&#10;&#10;Descrição gerada automaticamente">
            <a:extLst>
              <a:ext uri="{FF2B5EF4-FFF2-40B4-BE49-F238E27FC236}">
                <a16:creationId xmlns:a16="http://schemas.microsoft.com/office/drawing/2014/main" id="{A67118F9-D480-75BC-4A57-4759581C2C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7257" y="3286490"/>
            <a:ext cx="4757483" cy="2424195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6A5D9F43-C05A-31BC-44EE-8FED892C793C}"/>
              </a:ext>
            </a:extLst>
          </p:cNvPr>
          <p:cNvSpPr txBox="1"/>
          <p:nvPr/>
        </p:nvSpPr>
        <p:spPr>
          <a:xfrm>
            <a:off x="993711" y="6015389"/>
            <a:ext cx="3624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>
                <a:solidFill>
                  <a:schemeClr val="accent2"/>
                </a:solidFill>
              </a:rPr>
              <a:t>Luciano Rodrigues – Setembro 2023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6317FF10-4867-A575-4DF7-3FE67B8DC43C}"/>
              </a:ext>
            </a:extLst>
          </p:cNvPr>
          <p:cNvSpPr txBox="1"/>
          <p:nvPr/>
        </p:nvSpPr>
        <p:spPr>
          <a:xfrm>
            <a:off x="694052" y="6384721"/>
            <a:ext cx="5075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>
                <a:solidFill>
                  <a:srgbClr val="0070C0"/>
                </a:solidFill>
              </a:rPr>
              <a:t>+ Habitação – </a:t>
            </a:r>
            <a:r>
              <a:rPr lang="pt-PT" dirty="0" err="1">
                <a:solidFill>
                  <a:srgbClr val="0070C0"/>
                </a:solidFill>
              </a:rPr>
              <a:t>Impact</a:t>
            </a:r>
            <a:r>
              <a:rPr lang="pt-PT" dirty="0">
                <a:solidFill>
                  <a:srgbClr val="0070C0"/>
                </a:solidFill>
              </a:rPr>
              <a:t> </a:t>
            </a:r>
            <a:r>
              <a:rPr lang="pt-PT" dirty="0" err="1">
                <a:solidFill>
                  <a:srgbClr val="0070C0"/>
                </a:solidFill>
              </a:rPr>
              <a:t>on</a:t>
            </a:r>
            <a:r>
              <a:rPr lang="pt-PT" dirty="0">
                <a:solidFill>
                  <a:srgbClr val="0070C0"/>
                </a:solidFill>
              </a:rPr>
              <a:t> Long </a:t>
            </a:r>
            <a:r>
              <a:rPr lang="pt-PT" dirty="0" err="1">
                <a:solidFill>
                  <a:srgbClr val="0070C0"/>
                </a:solidFill>
              </a:rPr>
              <a:t>Term</a:t>
            </a:r>
            <a:r>
              <a:rPr lang="pt-PT" dirty="0">
                <a:solidFill>
                  <a:srgbClr val="0070C0"/>
                </a:solidFill>
              </a:rPr>
              <a:t> </a:t>
            </a:r>
            <a:r>
              <a:rPr lang="pt-PT" dirty="0" err="1">
                <a:solidFill>
                  <a:srgbClr val="0070C0"/>
                </a:solidFill>
              </a:rPr>
              <a:t>Rentals</a:t>
            </a:r>
            <a:endParaRPr lang="pt-PT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26772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1111</Words>
  <Application>Microsoft Office PowerPoint</Application>
  <PresentationFormat>Ecrã Panorâmico</PresentationFormat>
  <Paragraphs>92</Paragraphs>
  <Slides>9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Tema do Office</vt:lpstr>
      <vt:lpstr>+ Habitação  Impact on Short Term Rentals</vt:lpstr>
      <vt:lpstr>CEAL – Extraordinary Contribution of AL</vt:lpstr>
      <vt:lpstr>IMI – Property Tax increase</vt:lpstr>
      <vt:lpstr>IRS – Income Tax increase</vt:lpstr>
      <vt:lpstr>New Registry/ Registry Change / Cancellation</vt:lpstr>
      <vt:lpstr>Condominiuns</vt:lpstr>
      <vt:lpstr>+ Habitação  Impact on  Long Term Rentals</vt:lpstr>
      <vt:lpstr>IRS – Income Tax reduction</vt:lpstr>
      <vt:lpstr>Capital Gains exemption / Rent Limits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+ Habitação  Impactos no Alojamento Local</dc:title>
  <dc:creator>Luciano Rodrigues</dc:creator>
  <cp:lastModifiedBy>Luciano Rodrigues</cp:lastModifiedBy>
  <cp:revision>9</cp:revision>
  <dcterms:created xsi:type="dcterms:W3CDTF">2023-09-28T00:11:29Z</dcterms:created>
  <dcterms:modified xsi:type="dcterms:W3CDTF">2023-10-03T00:20:22Z</dcterms:modified>
</cp:coreProperties>
</file>